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5" r:id="rId12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BDB51-837C-4C23-B7E3-DC466AC21B84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C32F1-20E5-47FE-9175-D468428C568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9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C32F1-20E5-47FE-9175-D468428C568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D03DD-43F2-49EC-88FC-CA69B6EE35E6}" type="datetimeFigureOut">
              <a:rPr lang="en-GB" smtClean="0"/>
              <a:pPr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9667E-DA96-4A2B-9297-41C55BFE1C6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LAW OF HIGHER EDUCATION - EUROPEAN AND INTERNATIONAL CONTEXT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Dennis Farrington</a:t>
            </a:r>
          </a:p>
          <a:p>
            <a:r>
              <a:rPr lang="en-GB" dirty="0" smtClean="0"/>
              <a:t>Ljubljana, March 2014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PROPOSALS FOR NEW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‘Level playing field’ for all types of providers</a:t>
            </a:r>
          </a:p>
          <a:p>
            <a:r>
              <a:rPr lang="en-GB" dirty="0" smtClean="0"/>
              <a:t>Dealing more effectively with ‘consumers’</a:t>
            </a:r>
          </a:p>
          <a:p>
            <a:r>
              <a:rPr lang="en-GB" dirty="0" smtClean="0"/>
              <a:t>Allowing for new organisational forms</a:t>
            </a:r>
          </a:p>
          <a:p>
            <a:r>
              <a:rPr lang="en-GB" dirty="0" smtClean="0"/>
              <a:t>New regulatory framework not reliant on source of funding</a:t>
            </a:r>
          </a:p>
          <a:p>
            <a:r>
              <a:rPr lang="en-GB" dirty="0" smtClean="0"/>
              <a:t>But probably not saying anything about the Bologna Process or sorting out the wide variety of qualifications and nomenclature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66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 &amp; 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Thanks!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954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Civil servant 1972-1981, mainly in Northern Ireland</a:t>
            </a:r>
          </a:p>
          <a:p>
            <a:r>
              <a:rPr lang="en-GB" dirty="0" smtClean="0"/>
              <a:t>University administration UK 1981-2002</a:t>
            </a:r>
          </a:p>
          <a:p>
            <a:r>
              <a:rPr lang="en-GB" dirty="0" smtClean="0"/>
              <a:t>Working for SEEU since 2002</a:t>
            </a:r>
          </a:p>
          <a:p>
            <a:endParaRPr lang="en-GB" dirty="0"/>
          </a:p>
          <a:p>
            <a:r>
              <a:rPr lang="en-GB" dirty="0" smtClean="0"/>
              <a:t>Expert, Council of Europe </a:t>
            </a:r>
            <a:r>
              <a:rPr lang="en-GB" dirty="0" err="1" smtClean="0"/>
              <a:t>etc</a:t>
            </a:r>
            <a:r>
              <a:rPr lang="en-GB" dirty="0" smtClean="0"/>
              <a:t> since 1994</a:t>
            </a:r>
          </a:p>
          <a:p>
            <a:r>
              <a:rPr lang="en-GB" dirty="0" smtClean="0"/>
              <a:t>SEEU project since 2000</a:t>
            </a:r>
          </a:p>
          <a:p>
            <a:r>
              <a:rPr lang="en-GB" dirty="0" smtClean="0"/>
              <a:t>14 countries, major projects Kosovo, </a:t>
            </a:r>
            <a:r>
              <a:rPr lang="en-GB" dirty="0" err="1" smtClean="0"/>
              <a:t>BiH</a:t>
            </a:r>
            <a:r>
              <a:rPr lang="en-GB" dirty="0" smtClean="0"/>
              <a:t>,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Recent work Armenia, Moldova, Ukraine (current)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13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H.E. LAW BASICS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Council of Europe LRP Template 1998/2000 as amended over time</a:t>
            </a:r>
          </a:p>
          <a:p>
            <a:r>
              <a:rPr lang="en-GB" dirty="0" smtClean="0"/>
              <a:t>EUA Trends Reports</a:t>
            </a:r>
          </a:p>
          <a:p>
            <a:r>
              <a:rPr lang="en-GB" dirty="0" smtClean="0"/>
              <a:t>New issues since 2000:</a:t>
            </a:r>
          </a:p>
          <a:p>
            <a:pPr lvl="1"/>
            <a:r>
              <a:rPr lang="en-GB" dirty="0" smtClean="0"/>
              <a:t>Bologna Process</a:t>
            </a:r>
          </a:p>
          <a:p>
            <a:pPr lvl="1"/>
            <a:r>
              <a:rPr lang="en-GB" dirty="0" smtClean="0"/>
              <a:t>Response to new technologies</a:t>
            </a:r>
          </a:p>
          <a:p>
            <a:pPr lvl="1"/>
            <a:r>
              <a:rPr lang="en-GB" dirty="0" smtClean="0"/>
              <a:t>Academic freedom and autonomy in the ‘wired world’</a:t>
            </a:r>
          </a:p>
          <a:p>
            <a:pPr lvl="1"/>
            <a:r>
              <a:rPr lang="en-GB" dirty="0" smtClean="0"/>
              <a:t>Managed HEIs v collegially- run HEIs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Ensuring cost-effective use of public funds in the new economic reality</a:t>
            </a:r>
          </a:p>
          <a:p>
            <a:r>
              <a:rPr lang="en-GB" dirty="0" smtClean="0"/>
              <a:t>Using external expertise in governance</a:t>
            </a:r>
          </a:p>
          <a:p>
            <a:r>
              <a:rPr lang="en-GB" dirty="0" smtClean="0"/>
              <a:t>Optimising the student experience – less emphasis on theory, more on competences</a:t>
            </a:r>
          </a:p>
          <a:p>
            <a:r>
              <a:rPr lang="en-GB" dirty="0" smtClean="0"/>
              <a:t>Facilitating flexible HR policies</a:t>
            </a:r>
          </a:p>
          <a:p>
            <a:r>
              <a:rPr lang="en-GB" dirty="0" smtClean="0"/>
              <a:t>Diversifying income streams</a:t>
            </a:r>
          </a:p>
          <a:p>
            <a:r>
              <a:rPr lang="en-GB" dirty="0" smtClean="0"/>
              <a:t>Commercialisation and exploitation of research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BASICS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Risk assessment and audit</a:t>
            </a:r>
          </a:p>
          <a:p>
            <a:r>
              <a:rPr lang="en-GB" dirty="0" smtClean="0"/>
              <a:t>Key Performance Indicators</a:t>
            </a:r>
          </a:p>
          <a:p>
            <a:r>
              <a:rPr lang="en-GB" dirty="0" smtClean="0"/>
              <a:t>Depoliticising public higher education</a:t>
            </a:r>
          </a:p>
          <a:p>
            <a:r>
              <a:rPr lang="en-GB" dirty="0" smtClean="0"/>
              <a:t>Dealing with reality: private and public-private institutions including branches of foreign institutions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Any new higher education law in any country has to be simple, flexible, and progressive</a:t>
            </a:r>
          </a:p>
          <a:p>
            <a:r>
              <a:rPr lang="en-GB" dirty="0" smtClean="0"/>
              <a:t>Maximum autonomy has to be given to well-governed, well-managed institutions, perhaps through framework agreements</a:t>
            </a:r>
          </a:p>
          <a:p>
            <a:r>
              <a:rPr lang="en-GB" dirty="0" smtClean="0"/>
              <a:t>Public funding for highly specialised courses (medicine etc) can continue to be based on state estimates, otherwise the market decides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Armenia: improving autonomy, modernisation of Laws of 1999 and 2004</a:t>
            </a:r>
          </a:p>
          <a:p>
            <a:endParaRPr lang="en-GB" dirty="0" smtClean="0"/>
          </a:p>
          <a:p>
            <a:r>
              <a:rPr lang="en-GB" dirty="0" smtClean="0"/>
              <a:t>Moldova: modernisation of Education Code dated 1995-1999</a:t>
            </a:r>
          </a:p>
          <a:p>
            <a:endParaRPr lang="en-GB" dirty="0" smtClean="0"/>
          </a:p>
          <a:p>
            <a:r>
              <a:rPr lang="en-GB" dirty="0" smtClean="0"/>
              <a:t>Ukraine: moving from ‘Soviet’ system to modern European system, </a:t>
            </a:r>
            <a:r>
              <a:rPr lang="en-GB" smtClean="0"/>
              <a:t>modernisation of Laws </a:t>
            </a:r>
            <a:r>
              <a:rPr lang="en-GB" dirty="0" smtClean="0"/>
              <a:t>1996-2002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UNITED KINGDOM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Four increasingly diverse higher education systems (E, S, W, NI)</a:t>
            </a:r>
          </a:p>
          <a:p>
            <a:r>
              <a:rPr lang="en-GB" dirty="0" smtClean="0"/>
              <a:t>About 160 universities, all technically private corporations, not all publicly-funded</a:t>
            </a:r>
          </a:p>
          <a:p>
            <a:r>
              <a:rPr lang="en-GB" dirty="0" smtClean="0"/>
              <a:t>With at least five different types of foundation:</a:t>
            </a:r>
          </a:p>
          <a:p>
            <a:pPr lvl="1"/>
            <a:r>
              <a:rPr lang="en-GB" dirty="0" smtClean="0"/>
              <a:t>Royal Charter/Papal Bull/sometimes confirmed by statute (</a:t>
            </a:r>
            <a:r>
              <a:rPr lang="en-GB" dirty="0" err="1" smtClean="0"/>
              <a:t>eg</a:t>
            </a:r>
            <a:r>
              <a:rPr lang="en-GB" dirty="0" smtClean="0"/>
              <a:t> Universities of Oxford &amp; Cambridge Act 1571, older Scottish Universities: Acts of Union 1707)</a:t>
            </a:r>
          </a:p>
          <a:p>
            <a:pPr lvl="1"/>
            <a:r>
              <a:rPr lang="en-GB" dirty="0" smtClean="0"/>
              <a:t>Acts of Parliament, public and private</a:t>
            </a:r>
          </a:p>
          <a:p>
            <a:pPr lvl="1"/>
            <a:r>
              <a:rPr lang="en-GB" dirty="0" smtClean="0"/>
              <a:t>Higher education corporations</a:t>
            </a:r>
          </a:p>
          <a:p>
            <a:pPr lvl="1"/>
            <a:r>
              <a:rPr lang="en-GB" dirty="0" smtClean="0"/>
              <a:t>Companies limited by guarantee (non-profit)</a:t>
            </a:r>
          </a:p>
          <a:p>
            <a:pPr lvl="1"/>
            <a:r>
              <a:rPr lang="en-GB" dirty="0" smtClean="0"/>
              <a:t>Companies limited by shares (usually for profit)</a:t>
            </a:r>
          </a:p>
          <a:p>
            <a:pPr lvl="1"/>
            <a:r>
              <a:rPr lang="en-GB" dirty="0" smtClean="0"/>
              <a:t>Trusts/religious foundations, e.g. two recent RC universities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CONCENTRATE ON ENGLAND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New types of providers granted power to award degrees (private companies, further education colleges) and ‘university’ does not necessarily have to award PhD (contrast with Scotland)</a:t>
            </a:r>
          </a:p>
          <a:p>
            <a:r>
              <a:rPr lang="en-GB" dirty="0" smtClean="0"/>
              <a:t>Most funding for teaching now comes via the Student Loans Company, not the Funding Council</a:t>
            </a:r>
          </a:p>
          <a:p>
            <a:r>
              <a:rPr lang="en-GB" dirty="0" smtClean="0"/>
              <a:t>Difficult, actually unlawful, under existing legislation (1992, as amended) to regulate activity not funded by the Funding Council</a:t>
            </a:r>
          </a:p>
          <a:p>
            <a:r>
              <a:rPr lang="en-GB" dirty="0" smtClean="0"/>
              <a:t>New concentration on consumers, value for money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05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520</Words>
  <Application>Microsoft Office PowerPoint</Application>
  <PresentationFormat>Diaprojekcija na zaslonu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2" baseType="lpstr">
      <vt:lpstr>Office Theme</vt:lpstr>
      <vt:lpstr>THE LAW OF HIGHER EDUCATION - EUROPEAN AND INTERNATIONAL CONTEXT</vt:lpstr>
      <vt:lpstr>My introduction</vt:lpstr>
      <vt:lpstr>H.E. LAW BASICS 1</vt:lpstr>
      <vt:lpstr>BASICS 2</vt:lpstr>
      <vt:lpstr>BASICS 3</vt:lpstr>
      <vt:lpstr>SO:</vt:lpstr>
      <vt:lpstr>RECENT WORK</vt:lpstr>
      <vt:lpstr>THE UNITED KINGDOM</vt:lpstr>
      <vt:lpstr>CONCENTRATE ON ENGLAND</vt:lpstr>
      <vt:lpstr>PROPOSALS FOR NEW LAW</vt:lpstr>
      <vt:lpstr>Q &amp; 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DRAFTING HIGHER EDUCATION LAWS</dc:title>
  <dc:creator>Julia</dc:creator>
  <cp:lastModifiedBy>RepacIg</cp:lastModifiedBy>
  <cp:revision>14</cp:revision>
  <dcterms:created xsi:type="dcterms:W3CDTF">2011-05-27T14:41:18Z</dcterms:created>
  <dcterms:modified xsi:type="dcterms:W3CDTF">2014-03-13T07:48:14Z</dcterms:modified>
</cp:coreProperties>
</file>